
<file path=[Content_Types].xml><?xml version="1.0" encoding="utf-8"?>
<Types xmlns="http://schemas.openxmlformats.org/package/2006/content-types">
  <Default Extension="2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56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Futura LT Book" pitchFamily="2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0FE"/>
    <a:srgbClr val="00499F"/>
    <a:srgbClr val="65482B"/>
    <a:srgbClr val="C75806"/>
    <a:srgbClr val="000000"/>
    <a:srgbClr val="0CC1E0"/>
    <a:srgbClr val="5A5A5A"/>
    <a:srgbClr val="EA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48" autoAdjust="0"/>
    <p:restoredTop sz="94648" autoAdjust="0"/>
  </p:normalViewPr>
  <p:slideViewPr>
    <p:cSldViewPr>
      <p:cViewPr varScale="1">
        <p:scale>
          <a:sx n="63" d="100"/>
          <a:sy n="63" d="100"/>
        </p:scale>
        <p:origin x="15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686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A8C3E34-63F0-4724-BC28-C5FEEBFF67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91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404813"/>
            <a:ext cx="6480175" cy="1296987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773238"/>
            <a:ext cx="6480175" cy="503237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8400"/>
                </a:solidFill>
                <a:latin typeface="Futura LT Book" pitchFamily="2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249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260350"/>
            <a:ext cx="1943100" cy="5618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5680075" cy="5618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126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ACB6C-AB41-4422-BF03-F738DA223D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37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67B0E-F029-4410-A121-DADA8B4244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497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7E3C-C556-4C6C-B9E8-E7D07DC8EF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13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71229-71C6-41AB-BA19-58B94F0A7D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812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5D0CD-CF50-4173-97F7-3D0564403C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04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E07C6-7C50-45E7-8F84-27C6780EF8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19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438C9-0F6B-4D53-85E0-8407A8BCD6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387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A9E25-7D79-4D5B-882A-678FCB7C5B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93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4961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6B814-8CCA-4127-B760-A5C7F07C09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25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54B24-4031-4F4D-B21A-960243227E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63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AE6CD-845C-46BA-8C45-026F367412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7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035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484313"/>
            <a:ext cx="3811587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811588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51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935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75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49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80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521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60350"/>
            <a:ext cx="7775575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84313"/>
            <a:ext cx="7775575" cy="43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Futura LT Book" pitchFamily="2" charset="0"/>
          <a:ea typeface="굴림" charset="-127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Futura LT Book" pitchFamily="2" charset="0"/>
          <a:ea typeface="굴림" charset="-127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Futura LT Book" pitchFamily="2" charset="0"/>
          <a:ea typeface="굴림" charset="-127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Futura LT Book" pitchFamily="2" charset="0"/>
          <a:ea typeface="굴림" charset="-127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Futura LT Book" pitchFamily="2" charset="0"/>
          <a:ea typeface="굴림" charset="-127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Futura LT Book" pitchFamily="2" charset="0"/>
          <a:ea typeface="굴림" charset="-127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Futura LT Book" pitchFamily="2" charset="0"/>
          <a:ea typeface="굴림" charset="-127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8400"/>
          </a:solidFill>
          <a:latin typeface="Futura LT Book" pitchFamily="2" charset="0"/>
          <a:ea typeface="굴림" charset="-127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675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38FB97B8-DC73-44FE-88AE-145D42C2EA6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Futura LT Book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Futura LT Book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Futura LT Book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Futura LT Book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Futura LT Book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Futura LT Book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Futura LT Book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A5A5A"/>
          </a:solidFill>
          <a:latin typeface="Futura LT Book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A5A5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5A5A5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5A5A5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5A5A5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A5A5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A5A5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A5A5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A5A5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A5A5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2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rawpixel.com/search/fis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ancynwilson.com/building-an-online-business-2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6013" y="476250"/>
            <a:ext cx="6911975" cy="1296988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Continuing Our Equity Commitment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844675"/>
            <a:ext cx="6911975" cy="433388"/>
          </a:xfrm>
        </p:spPr>
        <p:txBody>
          <a:bodyPr/>
          <a:lstStyle/>
          <a:p>
            <a:r>
              <a:rPr lang="en-US" dirty="0"/>
              <a:t>Company Name</a:t>
            </a:r>
            <a:endParaRPr lang="uk-U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A6B190-774A-46FD-A10A-E7C153FC51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08" y="1773238"/>
            <a:ext cx="4901184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DBD770-A377-4FAA-8C9B-043DED3F6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243" y="11906"/>
            <a:ext cx="6767513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B00FE"/>
                </a:solidFill>
                <a:latin typeface="Arial Black" panose="020B0A04020102020204" pitchFamily="34" charset="0"/>
              </a:rPr>
              <a:t>Continuing Our Work</a:t>
            </a:r>
            <a:br>
              <a:rPr lang="en-US" dirty="0">
                <a:solidFill>
                  <a:srgbClr val="1B00FE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rgbClr val="1B00FE"/>
                </a:solidFill>
                <a:latin typeface="Arial Black" panose="020B0A04020102020204" pitchFamily="34" charset="0"/>
              </a:rPr>
              <a:t>Suggestions for June 15th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8D9B76-907E-4E72-AA29-F763089DF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9457" y="1303336"/>
            <a:ext cx="4932040" cy="4525963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US" dirty="0">
                <a:latin typeface="Arial Black" panose="020B0A04020102020204" pitchFamily="34" charset="0"/>
              </a:rPr>
              <a:t>Reflect on the equity suggestions and recommendations from our Monday workshop as a team or group</a:t>
            </a:r>
          </a:p>
          <a:p>
            <a:pPr marL="514350" indent="-514350">
              <a:buAutoNum type="arabicParenBoth"/>
            </a:pPr>
            <a:r>
              <a:rPr lang="en-US" dirty="0">
                <a:latin typeface="Arial Black" panose="020B0A04020102020204" pitchFamily="34" charset="0"/>
              </a:rPr>
              <a:t>Individually Complete the Personal Equity Journey describing the work you will do to increase your own equity consciousness</a:t>
            </a:r>
          </a:p>
          <a:p>
            <a:pPr marL="514350" indent="-514350">
              <a:buAutoNum type="arabicParenBoth"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93B36-D56F-420A-83DE-297A049FE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2583" y="1303337"/>
            <a:ext cx="421196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(3) Share your personal journey with your team or designated group, and share your resources &amp; commitment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5FF528-EF07-4F03-BF8E-F6434BBA2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148734" y="4365103"/>
            <a:ext cx="2475433" cy="247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D0B5595-D040-45A7-B3E7-A48EF4FAC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56208"/>
            <a:ext cx="6767513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499F"/>
                </a:solidFill>
                <a:latin typeface="Arial Black" panose="020B0A04020102020204" pitchFamily="34" charset="0"/>
              </a:rPr>
              <a:t>Team-based Work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2CFF62-54D6-433C-BC3C-636E2F4BB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1737" y="1124744"/>
            <a:ext cx="6479481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Review the Four Equity Roads Document</a:t>
            </a:r>
          </a:p>
          <a:p>
            <a:pPr marL="0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Determine where you fall along the best practices continuum </a:t>
            </a:r>
          </a:p>
          <a:p>
            <a:pPr marL="0" indent="0">
              <a:buNone/>
            </a:pPr>
            <a:endParaRPr lang="en-US" sz="2800" dirty="0">
              <a:solidFill>
                <a:srgbClr val="1B00FE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1B00FE"/>
                </a:solidFill>
                <a:latin typeface="Arial Black" panose="020B0A04020102020204" pitchFamily="34" charset="0"/>
              </a:rPr>
              <a:t>What areas are going well?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1B00FE"/>
                </a:solidFill>
                <a:latin typeface="Arial Black" panose="020B0A04020102020204" pitchFamily="34" charset="0"/>
              </a:rPr>
              <a:t>What areas are challenging?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1B00FE"/>
                </a:solidFill>
                <a:latin typeface="Arial Black" panose="020B0A04020102020204" pitchFamily="34" charset="0"/>
              </a:rPr>
              <a:t>What do you need to do to start, begin, or continue your equity work?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1B00FE"/>
                </a:solidFill>
                <a:latin typeface="Arial Black" panose="020B0A04020102020204" pitchFamily="34" charset="0"/>
              </a:rPr>
              <a:t>How does your work align with your State Plan?</a:t>
            </a:r>
            <a:br>
              <a:rPr lang="en-US" sz="2800" dirty="0">
                <a:solidFill>
                  <a:srgbClr val="1B00FE"/>
                </a:solidFill>
                <a:latin typeface="Arial Black" panose="020B0A04020102020204" pitchFamily="34" charset="0"/>
              </a:rPr>
            </a:br>
            <a:endParaRPr lang="en-US" sz="2800" dirty="0">
              <a:solidFill>
                <a:srgbClr val="1B00F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8DFD11-A404-4552-83BA-7AD3C6EF2BED}"/>
              </a:ext>
            </a:extLst>
          </p:cNvPr>
          <p:cNvSpPr/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20000"/>
              </a:spcBef>
            </a:pPr>
            <a:endParaRPr lang="en-US" sz="2000" dirty="0">
              <a:solidFill>
                <a:srgbClr val="5A5A5A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60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9843-0FB9-433E-BABC-7E10A2CB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175" y="274638"/>
            <a:ext cx="6767513" cy="1143000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dirty="0">
                <a:solidFill>
                  <a:srgbClr val="1B00FE"/>
                </a:solidFill>
                <a:latin typeface="Arial Black" panose="020B0A04020102020204" pitchFamily="34" charset="0"/>
              </a:rPr>
              <a:t>Build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AE324-9A07-4C66-A182-F4EF694E9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8175" y="1484784"/>
            <a:ext cx="3887961" cy="4641379"/>
          </a:xfrm>
        </p:spPr>
        <p:txBody>
          <a:bodyPr wrap="square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Build out a sample Equity Focus Priority utilizing the District/School Action Plan template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Make plans to take equity on the road back to your district, school, or role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4EE86F14-A59E-4ED5-8A69-33C88D8AD0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34493" y="2137860"/>
            <a:ext cx="3158752" cy="2582280"/>
          </a:xfrm>
          <a:prstGeom prst="rect">
            <a:avLst/>
          </a:prstGeom>
          <a:noFill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98C9C3B-3C56-481E-A299-F89E3634CC12}"/>
              </a:ext>
            </a:extLst>
          </p:cNvPr>
          <p:cNvSpPr/>
          <p:nvPr/>
        </p:nvSpPr>
        <p:spPr>
          <a:xfrm>
            <a:off x="1741123" y="6021288"/>
            <a:ext cx="7265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ONWARD WITH HOPE!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255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2C84-35C7-457E-BEF4-D23950EB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B00FE"/>
                </a:solidFill>
                <a:latin typeface="Arial Black" panose="020B0A04020102020204" pitchFamily="34" charset="0"/>
              </a:rPr>
              <a:t>THANK YOU FOR ALL THAT YOU DO!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E483D-9BE9-4A2E-9091-C0D6DF775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 Black" panose="020B0A04020102020204" pitchFamily="34" charset="0"/>
              </a:rPr>
              <a:t>Pace yourself-we have a lot to do!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Darlene Sampson  (dsampso5@msudenver.edu)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Colleen Toomey  (ctoomey1@msudenver.edu)</a:t>
            </a:r>
          </a:p>
        </p:txBody>
      </p:sp>
    </p:spTree>
    <p:extLst>
      <p:ext uri="{BB962C8B-B14F-4D97-AF65-F5344CB8AC3E}">
        <p14:creationId xmlns:p14="http://schemas.microsoft.com/office/powerpoint/2010/main" val="2807797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4">
      <a:dk1>
        <a:srgbClr val="4D4D4D"/>
      </a:dk1>
      <a:lt1>
        <a:srgbClr val="FFFFFF"/>
      </a:lt1>
      <a:dk2>
        <a:srgbClr val="000000"/>
      </a:dk2>
      <a:lt2>
        <a:srgbClr val="9B6902"/>
      </a:lt2>
      <a:accent1>
        <a:srgbClr val="C75E00"/>
      </a:accent1>
      <a:accent2>
        <a:srgbClr val="FED416"/>
      </a:accent2>
      <a:accent3>
        <a:srgbClr val="FFFFFF"/>
      </a:accent3>
      <a:accent4>
        <a:srgbClr val="404040"/>
      </a:accent4>
      <a:accent5>
        <a:srgbClr val="E0B6AA"/>
      </a:accent5>
      <a:accent6>
        <a:srgbClr val="E6C013"/>
      </a:accent6>
      <a:hlink>
        <a:srgbClr val="EE6600"/>
      </a:hlink>
      <a:folHlink>
        <a:srgbClr val="EAEAEA"/>
      </a:folHlink>
    </a:clrScheme>
    <a:fontScheme name="template">
      <a:majorFont>
        <a:latin typeface="Futura LT Book"/>
        <a:ea typeface="굴림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000000"/>
        </a:dk2>
        <a:lt2>
          <a:srgbClr val="D5E1F3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BF4413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DCB0AA"/>
        </a:accent5>
        <a:accent6>
          <a:srgbClr val="E79B1D"/>
        </a:accent6>
        <a:hlink>
          <a:srgbClr val="C5A3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E9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013"/>
        </a:accent6>
        <a:hlink>
          <a:srgbClr val="EE66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570301"/>
        </a:lt2>
        <a:accent1>
          <a:srgbClr val="D37E00"/>
        </a:accent1>
        <a:accent2>
          <a:srgbClr val="F5CB03"/>
        </a:accent2>
        <a:accent3>
          <a:srgbClr val="FFFFFF"/>
        </a:accent3>
        <a:accent4>
          <a:srgbClr val="404040"/>
        </a:accent4>
        <a:accent5>
          <a:srgbClr val="E6C0AA"/>
        </a:accent5>
        <a:accent6>
          <a:srgbClr val="DEB802"/>
        </a:accent6>
        <a:hlink>
          <a:srgbClr val="D860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713C0C"/>
        </a:lt2>
        <a:accent1>
          <a:srgbClr val="E4B058"/>
        </a:accent1>
        <a:accent2>
          <a:srgbClr val="FDD912"/>
        </a:accent2>
        <a:accent3>
          <a:srgbClr val="FFFFFF"/>
        </a:accent3>
        <a:accent4>
          <a:srgbClr val="404040"/>
        </a:accent4>
        <a:accent5>
          <a:srgbClr val="EFD4B4"/>
        </a:accent5>
        <a:accent6>
          <a:srgbClr val="E5C40F"/>
        </a:accent6>
        <a:hlink>
          <a:srgbClr val="E063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953900"/>
        </a:lt2>
        <a:accent1>
          <a:srgbClr val="B65300"/>
        </a:accent1>
        <a:accent2>
          <a:srgbClr val="CE6A00"/>
        </a:accent2>
        <a:accent3>
          <a:srgbClr val="FFFFFF"/>
        </a:accent3>
        <a:accent4>
          <a:srgbClr val="404040"/>
        </a:accent4>
        <a:accent5>
          <a:srgbClr val="D7B3AA"/>
        </a:accent5>
        <a:accent6>
          <a:srgbClr val="BA5F00"/>
        </a:accent6>
        <a:hlink>
          <a:srgbClr val="F0A806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D87200"/>
        </a:lt2>
        <a:accent1>
          <a:srgbClr val="E29B07"/>
        </a:accent1>
        <a:accent2>
          <a:srgbClr val="EDBF03"/>
        </a:accent2>
        <a:accent3>
          <a:srgbClr val="FFFFFF"/>
        </a:accent3>
        <a:accent4>
          <a:srgbClr val="404040"/>
        </a:accent4>
        <a:accent5>
          <a:srgbClr val="EECBAA"/>
        </a:accent5>
        <a:accent6>
          <a:srgbClr val="D7AD02"/>
        </a:accent6>
        <a:hlink>
          <a:srgbClr val="7CA43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D24D06"/>
        </a:lt2>
        <a:accent1>
          <a:srgbClr val="E59709"/>
        </a:accent1>
        <a:accent2>
          <a:srgbClr val="E9AC24"/>
        </a:accent2>
        <a:accent3>
          <a:srgbClr val="FFFFFF"/>
        </a:accent3>
        <a:accent4>
          <a:srgbClr val="404040"/>
        </a:accent4>
        <a:accent5>
          <a:srgbClr val="F0C9AA"/>
        </a:accent5>
        <a:accent6>
          <a:srgbClr val="D39B20"/>
        </a:accent6>
        <a:hlink>
          <a:srgbClr val="F7B80B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D5003"/>
        </a:lt2>
        <a:accent1>
          <a:srgbClr val="419DCF"/>
        </a:accent1>
        <a:accent2>
          <a:srgbClr val="BC1F1F"/>
        </a:accent2>
        <a:accent3>
          <a:srgbClr val="FFFFFF"/>
        </a:accent3>
        <a:accent4>
          <a:srgbClr val="404040"/>
        </a:accent4>
        <a:accent5>
          <a:srgbClr val="B0CCE4"/>
        </a:accent5>
        <a:accent6>
          <a:srgbClr val="AA1B1B"/>
        </a:accent6>
        <a:hlink>
          <a:srgbClr val="FFE42F"/>
        </a:hlink>
        <a:folHlink>
          <a:srgbClr val="FFE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000000"/>
        </a:dk2>
        <a:lt2>
          <a:srgbClr val="DF2905"/>
        </a:lt2>
        <a:accent1>
          <a:srgbClr val="D05203"/>
        </a:accent1>
        <a:accent2>
          <a:srgbClr val="72A3E1"/>
        </a:accent2>
        <a:accent3>
          <a:srgbClr val="FFFFFF"/>
        </a:accent3>
        <a:accent4>
          <a:srgbClr val="404040"/>
        </a:accent4>
        <a:accent5>
          <a:srgbClr val="E4B3AA"/>
        </a:accent5>
        <a:accent6>
          <a:srgbClr val="6793CC"/>
        </a:accent6>
        <a:hlink>
          <a:srgbClr val="F3A10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Futura LT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utura LT Book" pitchFamily="2" charset="0"/>
            <a:ea typeface="굴림" charset="-127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311</TotalTime>
  <Words>191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Futura LT Book</vt:lpstr>
      <vt:lpstr>template</vt:lpstr>
      <vt:lpstr>Custom Design</vt:lpstr>
      <vt:lpstr>Continuing Our Equity Commitment</vt:lpstr>
      <vt:lpstr>Continuing Our Work Suggestions for June 15th</vt:lpstr>
      <vt:lpstr>Team-based Work</vt:lpstr>
      <vt:lpstr>Build It!</vt:lpstr>
      <vt:lpstr>THANK YOU FOR ALL THAT YOU DO!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ADMIN</dc:creator>
  <cp:lastModifiedBy>Sampson, Darlene</cp:lastModifiedBy>
  <cp:revision>7</cp:revision>
  <dcterms:created xsi:type="dcterms:W3CDTF">2015-05-04T11:40:33Z</dcterms:created>
  <dcterms:modified xsi:type="dcterms:W3CDTF">2021-06-04T04:33:37Z</dcterms:modified>
</cp:coreProperties>
</file>