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sldIdLst>
    <p:sldId id="285" r:id="rId5"/>
    <p:sldId id="271" r:id="rId6"/>
    <p:sldId id="284" r:id="rId7"/>
    <p:sldId id="266" r:id="rId8"/>
    <p:sldId id="262" r:id="rId9"/>
    <p:sldId id="261" r:id="rId10"/>
    <p:sldId id="277" r:id="rId11"/>
    <p:sldId id="265" r:id="rId12"/>
    <p:sldId id="274" r:id="rId13"/>
    <p:sldId id="267" r:id="rId14"/>
    <p:sldId id="280" r:id="rId15"/>
    <p:sldId id="282" r:id="rId16"/>
    <p:sldId id="281" r:id="rId17"/>
    <p:sldId id="278" r:id="rId18"/>
    <p:sldId id="275" r:id="rId19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AA995BD-B796-482A-9087-3B2741EAD84F}">
          <p14:sldIdLst>
            <p14:sldId id="285"/>
            <p14:sldId id="271"/>
            <p14:sldId id="284"/>
            <p14:sldId id="266"/>
            <p14:sldId id="262"/>
            <p14:sldId id="261"/>
            <p14:sldId id="277"/>
            <p14:sldId id="265"/>
            <p14:sldId id="274"/>
            <p14:sldId id="267"/>
            <p14:sldId id="280"/>
            <p14:sldId id="282"/>
            <p14:sldId id="281"/>
            <p14:sldId id="278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7F1"/>
    <a:srgbClr val="344529"/>
    <a:srgbClr val="F03F2B"/>
    <a:srgbClr val="2B3922"/>
    <a:srgbClr val="2E3722"/>
    <a:srgbClr val="B8D233"/>
    <a:srgbClr val="5CC6D6"/>
    <a:srgbClr val="F8D22F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9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image" Target="../media/image8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image" Target="../media/image8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 </a:t>
          </a:r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Book:</a:t>
          </a:r>
          <a:r>
            <a:rPr lang="en-US" baseline="0" dirty="0"/>
            <a:t>  </a:t>
          </a:r>
        </a:p>
        <a:p>
          <a:pPr>
            <a:lnSpc>
              <a:spcPct val="100000"/>
            </a:lnSpc>
            <a:defRPr cap="all"/>
          </a:pPr>
          <a:r>
            <a:rPr lang="en-US" baseline="0" dirty="0"/>
            <a:t>The 4 Disciplines of Execution for Educators:  </a:t>
          </a:r>
        </a:p>
        <a:p>
          <a:pPr>
            <a:lnSpc>
              <a:spcPct val="100000"/>
            </a:lnSpc>
            <a:defRPr cap="all"/>
          </a:pPr>
          <a:r>
            <a:rPr lang="en-US" i="1" baseline="0" dirty="0"/>
            <a:t>Achieving Your Wildly Important Goals</a:t>
          </a:r>
          <a:endParaRPr lang="en-US" i="1" dirty="0"/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49225C73-1633-42F1-AB3B-7CB183E5F8B8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dirty="0"/>
            <a:t>Keynote:  Sean Covey</a:t>
          </a:r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50B3CE7C-E10B-4E23-BD93-03664997C932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DE9CE479-E4AE-4283-AEF1-10C1535B4324}" type="pres">
      <dgm:prSet presAssocID="{40FC4FFE-8987-4A26-B7F4-8A516F18ADAE}" presName="compNode" presStyleCnt="0"/>
      <dgm:spPr/>
    </dgm:pt>
    <dgm:pt modelId="{B59FCF02-CAD2-4D6F-9542-AD86711168CA}" type="pres">
      <dgm:prSet presAssocID="{40FC4FFE-8987-4A26-B7F4-8A516F18ADAE}" presName="iconBgRect" presStyleLbl="bgShp" presStyleIdx="0" presStyleCnt="3"/>
      <dgm:spPr/>
    </dgm:pt>
    <dgm:pt modelId="{7C175B98-93F4-4D7C-BB95-1514AB879CD5}" type="pres">
      <dgm:prSet presAssocID="{40FC4FFE-8987-4A26-B7F4-8A516F18ADAE}" presName="iconRect" presStyleLbl="node1" presStyleIdx="0" presStyleCnt="3" custScaleX="471318" custScaleY="469276"/>
      <dgm:spPr>
        <a:blipFill rotWithShape="1">
          <a:blip xmlns:r="http://schemas.openxmlformats.org/officeDocument/2006/relationships" r:embed="rId1"/>
          <a:srcRect/>
          <a:stretch>
            <a:fillRect t="-25000" b="-25000"/>
          </a:stretch>
        </a:blipFill>
        <a:ln>
          <a:noFill/>
        </a:ln>
      </dgm:spPr>
    </dgm:pt>
    <dgm:pt modelId="{677A3090-5F01-43FD-9FA6-C0420AD80FD6}" type="pres">
      <dgm:prSet presAssocID="{40FC4FFE-8987-4A26-B7F4-8A516F18ADAE}" presName="spaceRect" presStyleCnt="0"/>
      <dgm:spPr/>
    </dgm:pt>
    <dgm:pt modelId="{127117FB-F8A7-4A20-A8A7-EC686DDC76D0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FD1EED9C-83D3-41AD-A09B-D3B36354168F}" type="pres">
      <dgm:prSet presAssocID="{5B62599A-5C9B-48E7-896E-EA782AC60C8B}" presName="sibTrans" presStyleCnt="0"/>
      <dgm:spPr/>
    </dgm:pt>
    <dgm:pt modelId="{C998AB0A-577D-44AA-A068-F634DDE7BD47}" type="pres">
      <dgm:prSet presAssocID="{49225C73-1633-42F1-AB3B-7CB183E5F8B8}" presName="compNode" presStyleCnt="0"/>
      <dgm:spPr/>
    </dgm:pt>
    <dgm:pt modelId="{BCD8CDD9-0C56-4401-ADB1-8B48DAB2C96F}" type="pres">
      <dgm:prSet presAssocID="{49225C73-1633-42F1-AB3B-7CB183E5F8B8}" presName="iconBgRect" presStyleLbl="bgShp" presStyleIdx="1" presStyleCnt="3"/>
      <dgm:spPr/>
    </dgm:pt>
    <dgm:pt modelId="{DB4CA7C4-FCA1-4127-B20A-2A5C031A3CF4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bar chart"/>
        </a:ext>
      </dgm:extLst>
    </dgm:pt>
    <dgm:pt modelId="{9B0C8FBF-0BDD-48A5-967E-F3FE71659F6A}" type="pres">
      <dgm:prSet presAssocID="{49225C73-1633-42F1-AB3B-7CB183E5F8B8}" presName="spaceRect" presStyleCnt="0"/>
      <dgm:spPr/>
    </dgm:pt>
    <dgm:pt modelId="{7E6FE37A-5DB0-4899-9FCB-0CE39BC185F8}" type="pres">
      <dgm:prSet presAssocID="{49225C73-1633-42F1-AB3B-7CB183E5F8B8}" presName="textRect" presStyleLbl="revTx" presStyleIdx="1" presStyleCnt="3" custScaleX="125791">
        <dgm:presLayoutVars>
          <dgm:chMax val="1"/>
          <dgm:chPref val="1"/>
        </dgm:presLayoutVars>
      </dgm:prSet>
      <dgm:spPr/>
    </dgm:pt>
    <dgm:pt modelId="{5A266296-0042-402F-92EF-D59AB148E92E}" type="pres">
      <dgm:prSet presAssocID="{9646853A-8964-4519-A5B1-0B7D18B2983D}" presName="sibTrans" presStyleCnt="0"/>
      <dgm:spPr/>
    </dgm:pt>
    <dgm:pt modelId="{ECFA770B-DE2C-4683-A038-58D0FE44BC27}" type="pres">
      <dgm:prSet presAssocID="{1C383F32-22E8-4F62-A3E0-BDC3D5F48992}" presName="compNode" presStyleCnt="0"/>
      <dgm:spPr/>
    </dgm:pt>
    <dgm:pt modelId="{FF93E135-77D6-48A0-8871-9BC93D705D06}" type="pres">
      <dgm:prSet presAssocID="{1C383F32-22E8-4F62-A3E0-BDC3D5F48992}" presName="iconBgRect" presStyleLbl="bgShp" presStyleIdx="2" presStyleCnt="3" custScaleX="63778" custScaleY="68767"/>
      <dgm:spPr/>
    </dgm:pt>
    <dgm:pt modelId="{39509775-983E-4110-B989-EE2CD6514BE0}" type="pres">
      <dgm:prSet presAssocID="{1C383F32-22E8-4F62-A3E0-BDC3D5F48992}" presName="iconRect" presStyleLbl="node1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93B43B2-705C-4AE5-8A77-D8DEEDA1B5CF}" type="pres">
      <dgm:prSet presAssocID="{1C383F32-22E8-4F62-A3E0-BDC3D5F48992}" presName="spaceRect" presStyleCnt="0"/>
      <dgm:spPr/>
    </dgm:pt>
    <dgm:pt modelId="{1AEDC777-00B3-41D7-9AE1-23D741E941C3}" type="pres">
      <dgm:prSet presAssocID="{1C383F32-22E8-4F62-A3E0-BDC3D5F48992}" presName="textRect" presStyleLbl="revTx" presStyleIdx="2" presStyleCnt="3" custScaleY="286458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7A710F69-5154-4855-ACF5-BC7C1BF85A80}" type="presOf" srcId="{49225C73-1633-42F1-AB3B-7CB183E5F8B8}" destId="{7E6FE37A-5DB0-4899-9FCB-0CE39BC185F8}" srcOrd="0" destOrd="0" presId="urn:microsoft.com/office/officeart/2018/5/layout/IconCircle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676D3A6A-6EA7-4483-BB12-0BD4A7D7AF9D}" type="presOf" srcId="{01A66772-F185-4D58-B8BB-E9370D7A7A2B}" destId="{50B3CE7C-E10B-4E23-BD93-03664997C932}" srcOrd="0" destOrd="0" presId="urn:microsoft.com/office/officeart/2018/5/layout/IconCircleLabelList"/>
    <dgm:cxn modelId="{1496FC70-DB8B-48D4-98DE-DD2856E389EE}" type="presOf" srcId="{1C383F32-22E8-4F62-A3E0-BDC3D5F48992}" destId="{1AEDC777-00B3-41D7-9AE1-23D741E941C3}" srcOrd="0" destOrd="0" presId="urn:microsoft.com/office/officeart/2018/5/layout/IconCircleLabelList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355227E3-55E0-4343-BC8D-FC0EB1694F48}" type="presOf" srcId="{40FC4FFE-8987-4A26-B7F4-8A516F18ADAE}" destId="{127117FB-F8A7-4A20-A8A7-EC686DDC76D0}" srcOrd="0" destOrd="0" presId="urn:microsoft.com/office/officeart/2018/5/layout/IconCircleLabelList"/>
    <dgm:cxn modelId="{555498CB-3ED1-404E-A25F-EB243EFC5FB1}" type="presParOf" srcId="{50B3CE7C-E10B-4E23-BD93-03664997C932}" destId="{DE9CE479-E4AE-4283-AEF1-10C1535B4324}" srcOrd="0" destOrd="0" presId="urn:microsoft.com/office/officeart/2018/5/layout/IconCircleLabelList"/>
    <dgm:cxn modelId="{11F12D49-CD08-4D50-BD13-3ECBC3A476A4}" type="presParOf" srcId="{DE9CE479-E4AE-4283-AEF1-10C1535B4324}" destId="{B59FCF02-CAD2-4D6F-9542-AD86711168CA}" srcOrd="0" destOrd="0" presId="urn:microsoft.com/office/officeart/2018/5/layout/IconCircleLabelList"/>
    <dgm:cxn modelId="{F443A659-540B-487B-97F9-49219CF60D6B}" type="presParOf" srcId="{DE9CE479-E4AE-4283-AEF1-10C1535B4324}" destId="{7C175B98-93F4-4D7C-BB95-1514AB879CD5}" srcOrd="1" destOrd="0" presId="urn:microsoft.com/office/officeart/2018/5/layout/IconCircleLabelList"/>
    <dgm:cxn modelId="{A503D7AB-7D64-4163-93B5-1CEEDAE81823}" type="presParOf" srcId="{DE9CE479-E4AE-4283-AEF1-10C1535B4324}" destId="{677A3090-5F01-43FD-9FA6-C0420AD80FD6}" srcOrd="2" destOrd="0" presId="urn:microsoft.com/office/officeart/2018/5/layout/IconCircleLabelList"/>
    <dgm:cxn modelId="{780188ED-7DCE-45BB-B6AF-91BE48969612}" type="presParOf" srcId="{DE9CE479-E4AE-4283-AEF1-10C1535B4324}" destId="{127117FB-F8A7-4A20-A8A7-EC686DDC76D0}" srcOrd="3" destOrd="0" presId="urn:microsoft.com/office/officeart/2018/5/layout/IconCircleLabelList"/>
    <dgm:cxn modelId="{155719F8-A89B-4E96-BC49-C48BC717F480}" type="presParOf" srcId="{50B3CE7C-E10B-4E23-BD93-03664997C932}" destId="{FD1EED9C-83D3-41AD-A09B-D3B36354168F}" srcOrd="1" destOrd="0" presId="urn:microsoft.com/office/officeart/2018/5/layout/IconCircleLabelList"/>
    <dgm:cxn modelId="{2772E199-56B0-4310-A55E-67D00CA3E59E}" type="presParOf" srcId="{50B3CE7C-E10B-4E23-BD93-03664997C932}" destId="{C998AB0A-577D-44AA-A068-F634DDE7BD47}" srcOrd="2" destOrd="0" presId="urn:microsoft.com/office/officeart/2018/5/layout/IconCircleLabelList"/>
    <dgm:cxn modelId="{4E351D18-D97F-4B92-A608-2E9600B91C28}" type="presParOf" srcId="{C998AB0A-577D-44AA-A068-F634DDE7BD47}" destId="{BCD8CDD9-0C56-4401-ADB1-8B48DAB2C96F}" srcOrd="0" destOrd="0" presId="urn:microsoft.com/office/officeart/2018/5/layout/IconCircleLabelList"/>
    <dgm:cxn modelId="{B3DC724C-4569-4E9D-BD5A-49E4CD991FD0}" type="presParOf" srcId="{C998AB0A-577D-44AA-A068-F634DDE7BD47}" destId="{DB4CA7C4-FCA1-4127-B20A-2A5C031A3CF4}" srcOrd="1" destOrd="0" presId="urn:microsoft.com/office/officeart/2018/5/layout/IconCircleLabelList"/>
    <dgm:cxn modelId="{AD1AB552-CCE0-4911-BB9E-5D4A60B21F4F}" type="presParOf" srcId="{C998AB0A-577D-44AA-A068-F634DDE7BD47}" destId="{9B0C8FBF-0BDD-48A5-967E-F3FE71659F6A}" srcOrd="2" destOrd="0" presId="urn:microsoft.com/office/officeart/2018/5/layout/IconCircleLabelList"/>
    <dgm:cxn modelId="{8558F796-2D01-40FE-A21A-7530EEBC3BC3}" type="presParOf" srcId="{C998AB0A-577D-44AA-A068-F634DDE7BD47}" destId="{7E6FE37A-5DB0-4899-9FCB-0CE39BC185F8}" srcOrd="3" destOrd="0" presId="urn:microsoft.com/office/officeart/2018/5/layout/IconCircleLabelList"/>
    <dgm:cxn modelId="{1532E2BE-82E9-40A4-A6F7-40B60FC879AE}" type="presParOf" srcId="{50B3CE7C-E10B-4E23-BD93-03664997C932}" destId="{5A266296-0042-402F-92EF-D59AB148E92E}" srcOrd="3" destOrd="0" presId="urn:microsoft.com/office/officeart/2018/5/layout/IconCircleLabelList"/>
    <dgm:cxn modelId="{3A7F4DB9-1469-4F58-B633-24B7EEE084D1}" type="presParOf" srcId="{50B3CE7C-E10B-4E23-BD93-03664997C932}" destId="{ECFA770B-DE2C-4683-A038-58D0FE44BC27}" srcOrd="4" destOrd="0" presId="urn:microsoft.com/office/officeart/2018/5/layout/IconCircleLabelList"/>
    <dgm:cxn modelId="{91311827-CDAC-4BA8-B4A3-117AFD1CEE2D}" type="presParOf" srcId="{ECFA770B-DE2C-4683-A038-58D0FE44BC27}" destId="{FF93E135-77D6-48A0-8871-9BC93D705D06}" srcOrd="0" destOrd="0" presId="urn:microsoft.com/office/officeart/2018/5/layout/IconCircleLabelList"/>
    <dgm:cxn modelId="{83B7CA40-11B7-4507-8422-A40F02D469B2}" type="presParOf" srcId="{ECFA770B-DE2C-4683-A038-58D0FE44BC27}" destId="{39509775-983E-4110-B989-EE2CD6514BE0}" srcOrd="1" destOrd="0" presId="urn:microsoft.com/office/officeart/2018/5/layout/IconCircleLabelList"/>
    <dgm:cxn modelId="{A44BB251-01EB-4DEF-A28C-6D495183E4DC}" type="presParOf" srcId="{ECFA770B-DE2C-4683-A038-58D0FE44BC27}" destId="{493B43B2-705C-4AE5-8A77-D8DEEDA1B5CF}" srcOrd="2" destOrd="0" presId="urn:microsoft.com/office/officeart/2018/5/layout/IconCircleLabelList"/>
    <dgm:cxn modelId="{1EFA52DF-3C80-4DAA-BED6-AFE2F81796B2}" type="presParOf" srcId="{ECFA770B-DE2C-4683-A038-58D0FE44BC27}" destId="{1AEDC777-00B3-41D7-9AE1-23D741E941C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FCF02-CAD2-4D6F-9542-AD86711168CA}">
      <dsp:nvSpPr>
        <dsp:cNvPr id="0" name=""/>
        <dsp:cNvSpPr/>
      </dsp:nvSpPr>
      <dsp:spPr>
        <a:xfrm>
          <a:off x="1228043" y="1252845"/>
          <a:ext cx="1441125" cy="14411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75B98-93F4-4D7C-BB95-1514AB879CD5}">
      <dsp:nvSpPr>
        <dsp:cNvPr id="0" name=""/>
        <dsp:cNvSpPr/>
      </dsp:nvSpPr>
      <dsp:spPr>
        <a:xfrm>
          <a:off x="0" y="33245"/>
          <a:ext cx="3897210" cy="3880325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25000" b="-25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117FB-F8A7-4A20-A8A7-EC686DDC76D0}">
      <dsp:nvSpPr>
        <dsp:cNvPr id="0" name=""/>
        <dsp:cNvSpPr/>
      </dsp:nvSpPr>
      <dsp:spPr>
        <a:xfrm>
          <a:off x="767356" y="3142845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 </a:t>
          </a:r>
        </a:p>
      </dsp:txBody>
      <dsp:txXfrm>
        <a:off x="767356" y="3142845"/>
        <a:ext cx="2362500" cy="720000"/>
      </dsp:txXfrm>
    </dsp:sp>
    <dsp:sp modelId="{BCD8CDD9-0C56-4401-ADB1-8B48DAB2C96F}">
      <dsp:nvSpPr>
        <dsp:cNvPr id="0" name=""/>
        <dsp:cNvSpPr/>
      </dsp:nvSpPr>
      <dsp:spPr>
        <a:xfrm>
          <a:off x="5075992" y="668408"/>
          <a:ext cx="1441125" cy="14411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CA7C4-FCA1-4127-B20A-2A5C031A3CF4}">
      <dsp:nvSpPr>
        <dsp:cNvPr id="0" name=""/>
        <dsp:cNvSpPr/>
      </dsp:nvSpPr>
      <dsp:spPr>
        <a:xfrm>
          <a:off x="5383117" y="975533"/>
          <a:ext cx="826875" cy="82687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FE37A-5DB0-4899-9FCB-0CE39BC185F8}">
      <dsp:nvSpPr>
        <dsp:cNvPr id="0" name=""/>
        <dsp:cNvSpPr/>
      </dsp:nvSpPr>
      <dsp:spPr>
        <a:xfrm>
          <a:off x="4310649" y="2558408"/>
          <a:ext cx="297181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Keynote:  Sean Covey</a:t>
          </a:r>
        </a:p>
      </dsp:txBody>
      <dsp:txXfrm>
        <a:off x="4310649" y="2558408"/>
        <a:ext cx="2971812" cy="720000"/>
      </dsp:txXfrm>
    </dsp:sp>
    <dsp:sp modelId="{FF93E135-77D6-48A0-8871-9BC93D705D06}">
      <dsp:nvSpPr>
        <dsp:cNvPr id="0" name=""/>
        <dsp:cNvSpPr/>
      </dsp:nvSpPr>
      <dsp:spPr>
        <a:xfrm>
          <a:off x="8417588" y="445310"/>
          <a:ext cx="919120" cy="99101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09775-983E-4110-B989-EE2CD6514BE0}">
      <dsp:nvSpPr>
        <dsp:cNvPr id="0" name=""/>
        <dsp:cNvSpPr/>
      </dsp:nvSpPr>
      <dsp:spPr>
        <a:xfrm>
          <a:off x="8463711" y="527381"/>
          <a:ext cx="826875" cy="82687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DC777-00B3-41D7-9AE1-23D741E941C3}">
      <dsp:nvSpPr>
        <dsp:cNvPr id="0" name=""/>
        <dsp:cNvSpPr/>
      </dsp:nvSpPr>
      <dsp:spPr>
        <a:xfrm>
          <a:off x="7695899" y="1439008"/>
          <a:ext cx="2362500" cy="2062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Book:</a:t>
          </a:r>
          <a:r>
            <a:rPr lang="en-US" sz="1600" kern="1200" baseline="0" dirty="0"/>
            <a:t> 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baseline="0" dirty="0"/>
            <a:t>The 4 Disciplines of Execution for Educators: 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i="1" kern="1200" baseline="0" dirty="0"/>
            <a:t>Achieving Your Wildly Important Goals</a:t>
          </a:r>
          <a:endParaRPr lang="en-US" sz="1600" i="1" kern="1200" dirty="0"/>
        </a:p>
      </dsp:txBody>
      <dsp:txXfrm>
        <a:off x="7695899" y="1439008"/>
        <a:ext cx="2362500" cy="2062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5/27/2023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5/27/2023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5/27/2023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5/27/2023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5/27/2023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5/27/2023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5/27/2023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samglenn.com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ogo&#10;&#10;Description automatically generated with medium confidence">
            <a:extLst>
              <a:ext uri="{FF2B5EF4-FFF2-40B4-BE49-F238E27FC236}">
                <a16:creationId xmlns:a16="http://schemas.microsoft.com/office/drawing/2014/main" id="{48640873-5FAE-D4A2-3ED5-42C222B613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tretch/>
        </p:blipFill>
        <p:spPr>
          <a:xfrm>
            <a:off x="84089" y="1369381"/>
            <a:ext cx="7858958" cy="4119238"/>
          </a:xfr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D3254B5-A8E3-BCB0-297B-B69084DCC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3"/>
            <a:ext cx="3144774" cy="410822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June 12-13, 2023</a:t>
            </a:r>
          </a:p>
          <a:p>
            <a:pPr algn="ctr"/>
            <a:r>
              <a:rPr lang="en-US" sz="2000" dirty="0"/>
              <a:t>Harrah’s Lake Tahoe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3CD787F-C920-C4DD-7B34-94B6ED9F7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8592" y="-1828895"/>
            <a:ext cx="3144774" cy="164592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2" descr="THE TOP 15 Things To Do in Lake Tahoe - Must See Attractions in Lake Tahoe">
            <a:extLst>
              <a:ext uri="{FF2B5EF4-FFF2-40B4-BE49-F238E27FC236}">
                <a16:creationId xmlns:a16="http://schemas.microsoft.com/office/drawing/2014/main" id="{843FB30C-39F1-11B6-B081-BBE4CA2AF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592" y="363189"/>
            <a:ext cx="3619500" cy="159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777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72536-1081-4EB6-90C3-DCA52E103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Tuesday, June 13, 2023   </a:t>
            </a:r>
            <a:r>
              <a:rPr lang="en-US" dirty="0">
                <a:solidFill>
                  <a:srgbClr val="FF0000"/>
                </a:solidFill>
              </a:rPr>
              <a:t>(Breakout Session)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0FDCE-3EBF-442A-AF96-4D40B260A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170" y="2103120"/>
            <a:ext cx="10329670" cy="4398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    Dr. Marty Schafer                                              </a:t>
            </a:r>
            <a:r>
              <a:rPr lang="en-US" sz="2000" b="1" dirty="0" err="1"/>
              <a:t>Jenean</a:t>
            </a:r>
            <a:r>
              <a:rPr lang="en-US" sz="2000" b="1" dirty="0"/>
              <a:t> Fear  </a:t>
            </a:r>
          </a:p>
          <a:p>
            <a:pPr marL="0" indent="0">
              <a:buNone/>
            </a:pPr>
            <a:r>
              <a:rPr lang="en-US" sz="2000" b="1" dirty="0"/>
              <a:t>		</a:t>
            </a:r>
          </a:p>
          <a:p>
            <a:pPr marL="0" indent="0">
              <a:buNone/>
            </a:pPr>
            <a:r>
              <a:rPr lang="en-US" sz="2400" dirty="0"/>
              <a:t>                                                       				</a:t>
            </a:r>
          </a:p>
          <a:p>
            <a:pPr marL="2271400" lvl="8" indent="0">
              <a:buNone/>
            </a:pPr>
            <a:r>
              <a:rPr lang="en-US" sz="2300" dirty="0"/>
              <a:t> </a:t>
            </a:r>
          </a:p>
          <a:p>
            <a:pPr lvl="8"/>
            <a:endParaRPr lang="en-US" sz="2300" dirty="0"/>
          </a:p>
          <a:p>
            <a:pPr marL="0" indent="0">
              <a:buNone/>
            </a:pPr>
            <a:r>
              <a:rPr lang="en-US" sz="2400" dirty="0"/>
              <a:t>                                                        </a:t>
            </a:r>
          </a:p>
          <a:p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endParaRPr lang="en-US" sz="11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/>
              <a:t>Superintendent &amp; the                    		          Mindful Leadership &amp; Equitable Approaches to Create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1400" b="1" dirty="0"/>
              <a:t>School Board                                    	                             Healthier School Communities          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DF48F94D-8990-47D5-9E74-0997515FA0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5BBDFDEA-5BDB-41EF-AAAD-DA5CD8B003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CE4AFAA4-4D81-4C62-9419-0E66EF924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1" y="2653664"/>
            <a:ext cx="2590800" cy="2924176"/>
          </a:xfrm>
          <a:prstGeom prst="rect">
            <a:avLst/>
          </a:prstGeom>
        </p:spPr>
      </p:pic>
      <p:pic>
        <p:nvPicPr>
          <p:cNvPr id="25" name="Picture 24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853A0A7D-8D9F-5A30-10D6-F92786EAC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599" y="2653664"/>
            <a:ext cx="2590802" cy="2924176"/>
          </a:xfrm>
          <a:prstGeom prst="rect">
            <a:avLst/>
          </a:prstGeom>
        </p:spPr>
      </p:pic>
      <p:pic>
        <p:nvPicPr>
          <p:cNvPr id="26" name="Picture 25" descr="Dr. James &quot;Marty&quot; Schafer - Consultant/Coach - FranklinCovey | LinkedIn">
            <a:extLst>
              <a:ext uri="{FF2B5EF4-FFF2-40B4-BE49-F238E27FC236}">
                <a16:creationId xmlns:a16="http://schemas.microsoft.com/office/drawing/2014/main" id="{3820C3F6-03D7-2254-EAC7-237F8CD8E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69" y="2653664"/>
            <a:ext cx="2987040" cy="2924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157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89A11-D01E-6276-0B75-4B63145C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05256"/>
            <a:ext cx="10058400" cy="71381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Tuesday, June 13, 2023   </a:t>
            </a:r>
            <a:r>
              <a:rPr lang="en-US" dirty="0">
                <a:solidFill>
                  <a:srgbClr val="FF0000"/>
                </a:solidFill>
              </a:rPr>
              <a:t>(Breakout Session)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866FC-9C34-3F45-AA94-1A77A7C4C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770077"/>
            <a:ext cx="10260563" cy="45560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b="1" dirty="0"/>
              <a:t>It’s About People, Not Programs:  Leveraging Differentiated Support to Build Principal Capacity</a:t>
            </a:r>
          </a:p>
          <a:p>
            <a:pPr marL="0" indent="0">
              <a:buNone/>
            </a:pPr>
            <a:endParaRPr lang="en-US" sz="17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1600" b="1" dirty="0"/>
              <a:t>       Dr. Deanna </a:t>
            </a:r>
            <a:r>
              <a:rPr lang="en-US" sz="1600" b="1" dirty="0" err="1"/>
              <a:t>Jaskolski</a:t>
            </a:r>
            <a:r>
              <a:rPr lang="en-US" sz="1600" b="1" dirty="0"/>
              <a:t>	                             Corbin </a:t>
            </a:r>
            <a:r>
              <a:rPr lang="en-US" sz="1600" b="1" dirty="0" err="1"/>
              <a:t>Edginton</a:t>
            </a:r>
            <a:r>
              <a:rPr lang="en-US" sz="1600" b="1" dirty="0"/>
              <a:t>		    Dr. Lindsay Prendergast</a:t>
            </a:r>
          </a:p>
        </p:txBody>
      </p:sp>
      <p:pic>
        <p:nvPicPr>
          <p:cNvPr id="5" name="Picture 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37FAAF8C-2102-6B76-CCAF-2FDDC2828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1" y="2435290"/>
            <a:ext cx="2833395" cy="3517454"/>
          </a:xfrm>
          <a:prstGeom prst="rect">
            <a:avLst/>
          </a:prstGeom>
        </p:spPr>
      </p:pic>
      <p:pic>
        <p:nvPicPr>
          <p:cNvPr id="7" name="Picture 6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857D78F5-ACC0-223F-A5AF-88006B4A9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960" y="2435290"/>
            <a:ext cx="2952206" cy="3517454"/>
          </a:xfrm>
          <a:prstGeom prst="rect">
            <a:avLst/>
          </a:prstGeom>
        </p:spPr>
      </p:pic>
      <p:pic>
        <p:nvPicPr>
          <p:cNvPr id="9" name="Picture 8" descr="A person with her arms crossed&#10;&#10;Description automatically generated with medium confidence">
            <a:extLst>
              <a:ext uri="{FF2B5EF4-FFF2-40B4-BE49-F238E27FC236}">
                <a16:creationId xmlns:a16="http://schemas.microsoft.com/office/drawing/2014/main" id="{6355EE6D-28AD-C5B1-A50F-F7E8F279A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559" y="2435290"/>
            <a:ext cx="2755641" cy="351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52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ED36A-566B-42F5-133C-4F32A175F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US" sz="3700" b="1" dirty="0"/>
              <a:t>Tuesday, June 13, 2023   </a:t>
            </a:r>
            <a:r>
              <a:rPr lang="en-US" sz="3700" dirty="0">
                <a:solidFill>
                  <a:srgbClr val="FF0000"/>
                </a:solidFill>
              </a:rPr>
              <a:t>(Breakout Session)</a:t>
            </a:r>
            <a:br>
              <a:rPr lang="en-US" sz="3700" b="1" dirty="0">
                <a:solidFill>
                  <a:srgbClr val="FF0000"/>
                </a:solidFill>
              </a:rPr>
            </a:b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2060" name="Content Placeholder 2">
            <a:extLst>
              <a:ext uri="{FF2B5EF4-FFF2-40B4-BE49-F238E27FC236}">
                <a16:creationId xmlns:a16="http://schemas.microsoft.com/office/drawing/2014/main" id="{D69BA33F-CBA1-CA75-1D6D-BBFD5B7FB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0" dirty="0">
                <a:effectLst/>
              </a:rPr>
              <a:t>A Path to Benefits-Based Accountability</a:t>
            </a:r>
          </a:p>
          <a:p>
            <a:pPr marL="0" indent="0">
              <a:buNone/>
            </a:pPr>
            <a:r>
              <a:rPr lang="en-US" sz="2400" b="1" i="0" dirty="0">
                <a:effectLst/>
              </a:rPr>
              <a:t>for K-12 Schools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2000" b="1" i="0" dirty="0">
                <a:effectLst/>
              </a:rPr>
              <a:t>John Tanner, </a:t>
            </a:r>
            <a:r>
              <a:rPr lang="en-US" sz="2000" b="1" i="0" dirty="0" err="1">
                <a:effectLst/>
              </a:rPr>
              <a:t>BravEd</a:t>
            </a:r>
            <a:endParaRPr lang="en-US" sz="2000" b="1" i="0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2021 Speakers | TASA Midwinter Conference">
            <a:extLst>
              <a:ext uri="{FF2B5EF4-FFF2-40B4-BE49-F238E27FC236}">
                <a16:creationId xmlns:a16="http://schemas.microsoft.com/office/drawing/2014/main" id="{71F5765F-6E05-87D3-F391-44CE7E71042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2" r="-2" b="6024"/>
          <a:stretch/>
        </p:blipFill>
        <p:spPr bwMode="auto">
          <a:xfrm>
            <a:off x="6461760" y="2103120"/>
            <a:ext cx="466344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392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ED36A-566B-42F5-133C-4F32A175F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Tuesday, </a:t>
            </a:r>
            <a:r>
              <a:rPr lang="en-US" b="1"/>
              <a:t>June 13, 2023   </a:t>
            </a:r>
            <a:r>
              <a:rPr lang="en-US" dirty="0">
                <a:solidFill>
                  <a:srgbClr val="FF0000"/>
                </a:solidFill>
              </a:rPr>
              <a:t>(Breakout Session)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0BFBD-82A1-9527-6741-D37AECDE9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68741"/>
            <a:ext cx="10058400" cy="4665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Future of Learning       		</a:t>
            </a:r>
            <a:r>
              <a:rPr lang="en-US" sz="2400" dirty="0"/>
              <a:t>										</a:t>
            </a:r>
            <a:r>
              <a:rPr lang="en-US" sz="1800" dirty="0"/>
              <a:t>9:00 - 11:10 a.m. -  Portrait of a Learner</a:t>
            </a:r>
          </a:p>
          <a:p>
            <a:pPr marL="0" indent="0">
              <a:buNone/>
            </a:pPr>
            <a:r>
              <a:rPr lang="en-US" sz="1800" dirty="0"/>
              <a:t>                                                                      11:25 a.m. - 1:30 p.m.  - Lunch + Keynote</a:t>
            </a:r>
          </a:p>
          <a:p>
            <a:pPr marL="0" indent="0" algn="just">
              <a:buNone/>
            </a:pPr>
            <a:r>
              <a:rPr lang="en-US" sz="1800" dirty="0"/>
              <a:t>                                                                        1:45 – 3:45 p.m. – Next Steps for the Future  of</a:t>
            </a:r>
          </a:p>
          <a:p>
            <a:pPr marL="0" indent="0" algn="just">
              <a:buNone/>
            </a:pPr>
            <a:r>
              <a:rPr lang="en-US" sz="1800" dirty="0"/>
              <a:t>                                                                                                                   Learning Network</a:t>
            </a:r>
          </a:p>
          <a:p>
            <a:pPr marL="0" indent="0" algn="just">
              <a:buNone/>
            </a:pPr>
            <a:endParaRPr lang="en-US" sz="1800" dirty="0"/>
          </a:p>
          <a:p>
            <a:pPr marL="0" indent="0" algn="just">
              <a:buNone/>
            </a:pPr>
            <a:endParaRPr lang="en-US" sz="1800" dirty="0"/>
          </a:p>
          <a:p>
            <a:pPr marL="0" indent="0" algn="just">
              <a:buNone/>
            </a:pPr>
            <a:r>
              <a:rPr lang="en-US" sz="1800" dirty="0"/>
              <a:t>                                                                  </a:t>
            </a:r>
            <a:r>
              <a:rPr lang="en-US" sz="2000" b="1" dirty="0"/>
              <a:t>Jeanine Collins – Dr. Pam Moran</a:t>
            </a:r>
          </a:p>
          <a:p>
            <a:pPr marL="0" indent="0" algn="just">
              <a:buNone/>
            </a:pPr>
            <a:r>
              <a:rPr lang="en-US" sz="1800" b="1" dirty="0"/>
              <a:t>                                                                  </a:t>
            </a:r>
            <a:r>
              <a:rPr lang="en-US" sz="2000" b="1" dirty="0"/>
              <a:t>Laura </a:t>
            </a:r>
            <a:r>
              <a:rPr lang="en-US" sz="2000" b="1" dirty="0" err="1"/>
              <a:t>Hilger</a:t>
            </a:r>
            <a:r>
              <a:rPr lang="en-US" sz="2000" b="1" dirty="0"/>
              <a:t> – Ira </a:t>
            </a:r>
            <a:r>
              <a:rPr lang="en-US" sz="2000" b="1" dirty="0" err="1"/>
              <a:t>Socal</a:t>
            </a:r>
            <a:endParaRPr lang="en-US" sz="2000" b="1" dirty="0"/>
          </a:p>
          <a:p>
            <a:pPr marL="0" indent="0">
              <a:buNone/>
            </a:pPr>
            <a:r>
              <a:rPr lang="en-US" sz="2000" dirty="0"/>
              <a:t>.  </a:t>
            </a:r>
          </a:p>
        </p:txBody>
      </p:sp>
      <p:pic>
        <p:nvPicPr>
          <p:cNvPr id="4" name="Picture 3" descr="A picture containing person, colorful&#10;&#10;Description automatically generated">
            <a:extLst>
              <a:ext uri="{FF2B5EF4-FFF2-40B4-BE49-F238E27FC236}">
                <a16:creationId xmlns:a16="http://schemas.microsoft.com/office/drawing/2014/main" id="{CBDED84A-EEEC-6486-C9F4-15251A49D9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64" y="4105469"/>
            <a:ext cx="2048886" cy="212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EE925C2F-8126-4D00-FF4D-1D6E51C78D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64" y="2059538"/>
            <a:ext cx="2048886" cy="204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AE984B7-1CAD-F222-B100-CB03DD2DA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66" y="2049448"/>
            <a:ext cx="1969150" cy="205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in a pink shirt&#10;&#10;Description automatically generated with medium confidence">
            <a:extLst>
              <a:ext uri="{FF2B5EF4-FFF2-40B4-BE49-F238E27FC236}">
                <a16:creationId xmlns:a16="http://schemas.microsoft.com/office/drawing/2014/main" id="{CE04119E-1A35-27DD-9818-63D11067BA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66" y="4105469"/>
            <a:ext cx="1969150" cy="2139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240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74A0-BE85-2A66-0EC7-0B4A5521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Tuesday, June 13, 2023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4F8292-87DA-8642-8949-F4719CEA8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b="1" dirty="0"/>
              <a:t>Sam Glenn, Speaker, Author</a:t>
            </a:r>
          </a:p>
          <a:p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2400" b="1" u="sng" dirty="0">
                <a:latin typeface="+mj-lt"/>
              </a:rPr>
              <a:t>Luncheon Keynote</a:t>
            </a:r>
          </a:p>
          <a:p>
            <a:r>
              <a:rPr lang="en-US" sz="2400" dirty="0">
                <a:solidFill>
                  <a:srgbClr val="22222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Attitude Changes Everything 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/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sz="18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https://www.samglenn.com/</a:t>
            </a:r>
            <a:endParaRPr lang="en-US" sz="1800" dirty="0"/>
          </a:p>
        </p:txBody>
      </p:sp>
      <p:pic>
        <p:nvPicPr>
          <p:cNvPr id="9" name="Picture 8" descr="A person with his hand on his chin&#10;&#10;Description automatically generated with medium confidence">
            <a:extLst>
              <a:ext uri="{FF2B5EF4-FFF2-40B4-BE49-F238E27FC236}">
                <a16:creationId xmlns:a16="http://schemas.microsoft.com/office/drawing/2014/main" id="{DDB9CD11-A82A-EC2C-390D-C1BD31C0E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394" y="717848"/>
            <a:ext cx="3209794" cy="542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17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8DB3E-EFD9-47A4-A1C3-41E1F2AFE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Additional Information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F05195-926C-481C-AD76-9C349D50377B}"/>
              </a:ext>
            </a:extLst>
          </p:cNvPr>
          <p:cNvSpPr txBox="1"/>
          <p:nvPr/>
        </p:nvSpPr>
        <p:spPr>
          <a:xfrm>
            <a:off x="1170432" y="2014194"/>
            <a:ext cx="797128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/>
              <a:t>Registration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Opens June12th @ 11:00 a.m. - Sand Harbor 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/>
          </a:p>
          <a:p>
            <a:r>
              <a:rPr lang="en-US" sz="2000" b="1" dirty="0"/>
              <a:t>Exhibits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Open June 12</a:t>
            </a:r>
            <a:r>
              <a:rPr lang="en-US" sz="2000" baseline="30000" dirty="0"/>
              <a:t>th</a:t>
            </a:r>
            <a:r>
              <a:rPr lang="en-US" sz="2000" dirty="0"/>
              <a:t> @ Noon - Sand Harbor 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b="1" dirty="0"/>
              <a:t>Hotel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Harrah’s Lake Tahoe, 15 US-50, Stateline, NV  89449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Free parking for hotel guests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Credit Hours Towards License Renewal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   7.5 hours - Superintendents Academy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   2    </a:t>
            </a:r>
            <a:r>
              <a:rPr lang="en-US" sz="2000"/>
              <a:t>hours - </a:t>
            </a:r>
            <a:r>
              <a:rPr lang="en-US" sz="2000" dirty="0"/>
              <a:t>NV Future Learning Network afternoon session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   3.5 - 4 hours - NASS meeting</a:t>
            </a:r>
          </a:p>
        </p:txBody>
      </p:sp>
    </p:spTree>
    <p:extLst>
      <p:ext uri="{BB962C8B-B14F-4D97-AF65-F5344CB8AC3E}">
        <p14:creationId xmlns:p14="http://schemas.microsoft.com/office/powerpoint/2010/main" val="3945572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8EE463-0967-497D-B983-F1CF0810F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Leaders…..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917F88-622D-44EB-9F2E-DCC39D57F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862072"/>
            <a:ext cx="3300511" cy="2990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Together We Rise:</a:t>
            </a:r>
          </a:p>
          <a:p>
            <a:pPr marL="0" indent="0">
              <a:buNone/>
            </a:pPr>
            <a:r>
              <a:rPr lang="en-US" sz="2400" i="1" dirty="0"/>
              <a:t>Shaping Education for Today, Tomorrow &amp; Beyond!</a:t>
            </a:r>
          </a:p>
        </p:txBody>
      </p:sp>
      <p:pic>
        <p:nvPicPr>
          <p:cNvPr id="29" name="Picture 2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B4253E1-B45C-79BF-4B05-272364229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457" y="1589913"/>
            <a:ext cx="7071360" cy="2755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7332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8F708-B425-4A1C-91B8-7632DBBD7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Sunday, June 11,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8501-4224-4734-880A-AB1ED9306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Early Bird Dinner </a:t>
            </a:r>
            <a:r>
              <a:rPr lang="en-US" sz="2400" dirty="0"/>
              <a:t>  -  Superintendents, Guests &amp; Retirees Only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Location:  Summit Room – Harrah’s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6:00 p.m. - Cocktails						   	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6:30 - 8:00 p.m. – Dinner			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Hosted by:  NWEA</a:t>
            </a:r>
          </a:p>
          <a:p>
            <a:pPr lvl="1"/>
            <a:endParaRPr lang="en-US" sz="2200" dirty="0"/>
          </a:p>
        </p:txBody>
      </p:sp>
      <p:pic>
        <p:nvPicPr>
          <p:cNvPr id="11" name="Picture 10" descr="The Summit - Harrah's Lake Tahoe">
            <a:extLst>
              <a:ext uri="{FF2B5EF4-FFF2-40B4-BE49-F238E27FC236}">
                <a16:creationId xmlns:a16="http://schemas.microsoft.com/office/drawing/2014/main" id="{A387BBEB-EA55-6917-7B1D-70A822DE1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2809876"/>
            <a:ext cx="3257549" cy="323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522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4FBC9-6E88-4C11-BCE6-50248EF4F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US" b="1" dirty="0"/>
              <a:t>Monday, June 12, 2023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8BFBE9-B06E-4D60-92BD-B367BB005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9624"/>
          </a:xfrm>
        </p:spPr>
        <p:txBody>
          <a:bodyPr>
            <a:normAutofit/>
          </a:bodyPr>
          <a:lstStyle/>
          <a:p>
            <a:r>
              <a:rPr lang="en-US" sz="2400" b="1" dirty="0"/>
              <a:t>NASS Meeting  </a:t>
            </a:r>
            <a:r>
              <a:rPr lang="en-US" sz="2400" dirty="0"/>
              <a:t>- Superintendents/NDE/Guests Only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Location:  Sand Harbor III</a:t>
            </a:r>
          </a:p>
          <a:p>
            <a:pPr lvl="1"/>
            <a:r>
              <a:rPr lang="en-US" sz="2400" dirty="0"/>
              <a:t>7:30 a.m. - Hosted Working Breakfast Provided – Care Solace</a:t>
            </a:r>
          </a:p>
          <a:p>
            <a:pPr lvl="1"/>
            <a:r>
              <a:rPr lang="en-US" sz="2400" dirty="0"/>
              <a:t>8:00 a.m. - NASS meeting begins</a:t>
            </a:r>
          </a:p>
          <a:p>
            <a:pPr lvl="3"/>
            <a:r>
              <a:rPr lang="en-US" sz="2300" dirty="0"/>
              <a:t>Regular Agenda Items</a:t>
            </a:r>
          </a:p>
          <a:p>
            <a:pPr lvl="3"/>
            <a:r>
              <a:rPr lang="en-US" sz="2300" dirty="0"/>
              <a:t>Announce 2023 Superintendent of the Year</a:t>
            </a:r>
          </a:p>
          <a:p>
            <a:pPr lvl="1"/>
            <a:r>
              <a:rPr lang="en-US" sz="2400" dirty="0"/>
              <a:t>Noon (or earlier) - Meeting Ends</a:t>
            </a:r>
          </a:p>
          <a:p>
            <a:pPr marL="274320" lvl="1" indent="0">
              <a:buNone/>
            </a:pPr>
            <a:endParaRPr lang="en-US" sz="2200" dirty="0"/>
          </a:p>
          <a:p>
            <a:pPr lvl="1"/>
            <a:endParaRPr lang="en-US" sz="2200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E3B7DCB-3A0F-4FBF-B173-529F18DE5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066" y="4086225"/>
            <a:ext cx="1633634" cy="163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25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8F708-B425-4A1C-91B8-7632DBBD7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Monday, June 12,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8501-4224-4734-880A-AB1ED9306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Details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100" dirty="0"/>
              <a:t>8:00 a.m. – Noon            NASS Business Meeting </a:t>
            </a:r>
          </a:p>
          <a:p>
            <a:pPr marL="1371400" lvl="5" indent="0">
              <a:buNone/>
            </a:pPr>
            <a:r>
              <a:rPr lang="en-US" sz="2000" dirty="0"/>
              <a:t>		        (</a:t>
            </a:r>
            <a:r>
              <a:rPr lang="en-US" sz="1700" dirty="0"/>
              <a:t>Breakfast Starts 7:30 a.m.)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r>
              <a:rPr lang="en-US" sz="2000" dirty="0"/>
              <a:t> 1:00 -    1:05 p.m.	     Welcome &amp; Introductions</a:t>
            </a:r>
          </a:p>
          <a:p>
            <a:pPr lvl="1"/>
            <a:r>
              <a:rPr lang="en-US" sz="2000" dirty="0"/>
              <a:t> 1:05 -    1:15 p.m.         Opening Remarks - Sylvia Diaz, Superintendent in</a:t>
            </a:r>
          </a:p>
          <a:p>
            <a:pPr marL="822960" lvl="3" indent="0">
              <a:buNone/>
            </a:pPr>
            <a:r>
              <a:rPr lang="en-US" sz="1900" dirty="0"/>
              <a:t>			                                         Residence, McGraw Hill/Achieve3000</a:t>
            </a:r>
          </a:p>
          <a:p>
            <a:pPr lvl="1"/>
            <a:r>
              <a:rPr lang="en-US" sz="2000" dirty="0"/>
              <a:t> 1:15 -    2:30 p.m.	     Keynote:  Sean Covey</a:t>
            </a:r>
          </a:p>
          <a:p>
            <a:pPr lvl="1"/>
            <a:r>
              <a:rPr lang="en-US" sz="2000" dirty="0"/>
              <a:t> 2:30 -    2:45 p.m.	     Break</a:t>
            </a:r>
          </a:p>
          <a:p>
            <a:pPr lvl="1"/>
            <a:r>
              <a:rPr lang="en-US" sz="2000" dirty="0"/>
              <a:t> 2:45 -    4:45 p.m.         Workshop</a:t>
            </a:r>
          </a:p>
          <a:p>
            <a:pPr lvl="1"/>
            <a:r>
              <a:rPr lang="en-US" sz="2000" dirty="0"/>
              <a:t> 5:00 -    6:30 p.m.         Social hour – Light </a:t>
            </a:r>
            <a:r>
              <a:rPr lang="en-US" sz="2000" dirty="0" err="1"/>
              <a:t>Hor</a:t>
            </a:r>
            <a:r>
              <a:rPr lang="en-US" sz="2000" dirty="0"/>
              <a:t> d’oeuvres</a:t>
            </a:r>
          </a:p>
          <a:p>
            <a:pPr lvl="1"/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2BE23-96E5-828A-E108-728D167326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10221" y="642594"/>
            <a:ext cx="2463796" cy="29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52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Monday, June 12, 2023</a:t>
            </a:r>
          </a:p>
        </p:txBody>
      </p:sp>
      <p:graphicFrame>
        <p:nvGraphicFramePr>
          <p:cNvPr id="5" name="Content Placeholder 2" descr="SmartArt graphic">
            <a:extLst>
              <a:ext uri="{FF2B5EF4-FFF2-40B4-BE49-F238E27FC236}">
                <a16:creationId xmlns:a16="http://schemas.microsoft.com/office/drawing/2014/main" id="{91DB1382-7276-49FA-9632-38D558F45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0610354"/>
              </p:ext>
            </p:extLst>
          </p:nvPr>
        </p:nvGraphicFramePr>
        <p:xfrm>
          <a:off x="1066800" y="2088860"/>
          <a:ext cx="10058400" cy="3946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925B8D3-774A-9FA9-843E-A2C5FB3AF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5937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A6B3B2-21AA-5F10-7FF0-14DDC645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977646"/>
          </a:xfrm>
        </p:spPr>
        <p:txBody>
          <a:bodyPr anchor="b">
            <a:normAutofit/>
          </a:bodyPr>
          <a:lstStyle/>
          <a:p>
            <a:r>
              <a:rPr lang="en-US" sz="2400" b="1" dirty="0"/>
              <a:t>Monday, June 12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713FA-DC4A-CF70-6E64-9E869C63C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Follow Up Workshop</a:t>
            </a:r>
          </a:p>
          <a:p>
            <a:pPr marL="0" indent="0">
              <a:buNone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Bring your teams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Bring your Strategic Plan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Bring your vision!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3108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72536-1081-4EB6-90C3-DCA52E103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Tuesday, June 13, 2023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0FDCE-3EBF-442A-AF96-4D40B260A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103120"/>
            <a:ext cx="10392561" cy="399592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/>
              <a:t>Details</a:t>
            </a:r>
          </a:p>
          <a:p>
            <a:pPr lvl="1"/>
            <a:r>
              <a:rPr lang="en-US" sz="2900"/>
              <a:t>  7:30 -   8:45 </a:t>
            </a:r>
            <a:r>
              <a:rPr lang="en-US" sz="2900" dirty="0"/>
              <a:t>a.m. 		Breakfast</a:t>
            </a:r>
          </a:p>
          <a:p>
            <a:pPr lvl="1"/>
            <a:r>
              <a:rPr lang="en-US" sz="2900" dirty="0"/>
              <a:t>  8:15 -   8:45 a.m.		Federal Education Update, Sasha </a:t>
            </a:r>
            <a:r>
              <a:rPr lang="en-US" sz="2900" dirty="0" err="1"/>
              <a:t>Pudelski</a:t>
            </a:r>
            <a:r>
              <a:rPr lang="en-US" sz="2900" dirty="0"/>
              <a:t>, 					                                                              AAA’s Director of Advocacy</a:t>
            </a:r>
            <a:endParaRPr lang="en-US" sz="2600" dirty="0"/>
          </a:p>
          <a:p>
            <a:pPr lvl="1"/>
            <a:r>
              <a:rPr lang="en-US" sz="2900" dirty="0"/>
              <a:t>  8:45 -   9:00 a.m.		Break</a:t>
            </a:r>
          </a:p>
          <a:p>
            <a:pPr lvl="1"/>
            <a:r>
              <a:rPr lang="en-US" sz="2900" dirty="0"/>
              <a:t>  9:00 - 11:10 a.m. 		Breakout sessions (5 options X 2 rounds)</a:t>
            </a:r>
          </a:p>
          <a:p>
            <a:pPr lvl="1"/>
            <a:r>
              <a:rPr lang="en-US" sz="2900" dirty="0"/>
              <a:t>11:10 - 11:25 a.m.		Transition</a:t>
            </a:r>
          </a:p>
          <a:p>
            <a:pPr lvl="1"/>
            <a:r>
              <a:rPr lang="en-US" sz="2900" dirty="0"/>
              <a:t>11:25 a.m.- 12:30 p.m.             Lunch </a:t>
            </a:r>
          </a:p>
          <a:p>
            <a:pPr lvl="1"/>
            <a:r>
              <a:rPr lang="en-US" sz="2900" dirty="0"/>
              <a:t>12:00 -12:15 p.m.		Dr. Summer Stephens, Honoring Superintendent of the Year</a:t>
            </a:r>
          </a:p>
          <a:p>
            <a:pPr lvl="1"/>
            <a:r>
              <a:rPr lang="en-US" sz="2900" dirty="0"/>
              <a:t>12:15 -  1:30 p.m.	              Keynote:  Sam Glenn</a:t>
            </a:r>
          </a:p>
          <a:p>
            <a:pPr lvl="1"/>
            <a:r>
              <a:rPr lang="en-US" sz="2900" dirty="0"/>
              <a:t>  1:15 -  1:30 p.m.  	              Conference Closure</a:t>
            </a:r>
          </a:p>
          <a:p>
            <a:pPr marL="274320" lvl="1" indent="0">
              <a:buNone/>
            </a:pPr>
            <a:endParaRPr lang="en-US" sz="2900" dirty="0">
              <a:solidFill>
                <a:srgbClr val="FF0000"/>
              </a:solidFill>
            </a:endParaRPr>
          </a:p>
          <a:p>
            <a:pPr lvl="1"/>
            <a:r>
              <a:rPr lang="en-US" sz="2900" dirty="0"/>
              <a:t>  1:45 -  3:45 p.m.   	NV Future of Learning Network Continues (optional for NASS)</a:t>
            </a:r>
          </a:p>
          <a:p>
            <a:pPr marL="274320" lvl="1" indent="0">
              <a:buNone/>
            </a:pPr>
            <a:endParaRPr lang="en-US" sz="2200" dirty="0"/>
          </a:p>
          <a:p>
            <a:pPr marL="274320" lvl="1" indent="0">
              <a:buNone/>
            </a:pPr>
            <a:endParaRPr lang="en-US" sz="2300" dirty="0"/>
          </a:p>
          <a:p>
            <a:pPr marL="27432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182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A1603-4933-4B7E-91E4-743A6C456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Tuesday, June 13, 2023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637F6-900A-4F7E-92D1-F067D2981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3896" y="1719072"/>
            <a:ext cx="9116568" cy="423367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Sasha </a:t>
            </a:r>
            <a:r>
              <a:rPr lang="en-US" b="1" dirty="0" err="1"/>
              <a:t>Pudelski</a:t>
            </a:r>
            <a:r>
              <a:rPr lang="en-US" b="1" dirty="0"/>
              <a:t>, AASA’s	                                                             Dr. Summer Stephens,  Advocacy Director                                                                               2023 Superintendent of the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	                                                                                               Year - Nevada         </a:t>
            </a:r>
            <a:endParaRPr lang="en-US" dirty="0"/>
          </a:p>
          <a:p>
            <a:r>
              <a:rPr lang="en-US" dirty="0"/>
              <a:t>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5" name="Picture 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25269949-8BE0-4E32-839B-A7970C8E1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896" y="2542032"/>
            <a:ext cx="3456432" cy="3673374"/>
          </a:xfrm>
          <a:prstGeom prst="rect">
            <a:avLst/>
          </a:prstGeom>
        </p:spPr>
      </p:pic>
      <p:pic>
        <p:nvPicPr>
          <p:cNvPr id="6" name="Picture 5" descr="A picture containing person, clothing, dress&#10;&#10;Description automatically generated">
            <a:extLst>
              <a:ext uri="{FF2B5EF4-FFF2-40B4-BE49-F238E27FC236}">
                <a16:creationId xmlns:a16="http://schemas.microsoft.com/office/drawing/2014/main" id="{5E8E6EC8-6235-2E87-496D-06477231C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542032"/>
            <a:ext cx="3269361" cy="367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678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7651BA-F45C-4845-9AB3-E0A65B39F5E1}">
  <ds:schemaRefs>
    <ds:schemaRef ds:uri="http://schemas.microsoft.com/office/2006/documentManagement/types"/>
    <ds:schemaRef ds:uri="71af3243-3dd4-4a8d-8c0d-dd76da1f02a5"/>
    <ds:schemaRef ds:uri="http://purl.org/dc/dcmitype/"/>
    <ds:schemaRef ds:uri="16c05727-aa75-4e4a-9b5f-8a80a1165891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{37E43A08-288A-4E77-B530-D8091203B690}tf78438558_win32</Template>
  <TotalTime>1037</TotalTime>
  <Words>777</Words>
  <Application>Microsoft Office PowerPoint</Application>
  <PresentationFormat>Widescreen</PresentationFormat>
  <Paragraphs>139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Century Gothic</vt:lpstr>
      <vt:lpstr>Courier New</vt:lpstr>
      <vt:lpstr>Garamond</vt:lpstr>
      <vt:lpstr>Wingdings</vt:lpstr>
      <vt:lpstr>SavonVTI</vt:lpstr>
      <vt:lpstr>PowerPoint Presentation</vt:lpstr>
      <vt:lpstr>Leaders…..</vt:lpstr>
      <vt:lpstr>Sunday, June 11, 2023</vt:lpstr>
      <vt:lpstr>Monday, June 12, 2023 </vt:lpstr>
      <vt:lpstr>Monday, June 12, 2023</vt:lpstr>
      <vt:lpstr>Monday, June 12, 2023</vt:lpstr>
      <vt:lpstr>Monday, June 12 </vt:lpstr>
      <vt:lpstr>Tuesday, June 13, 2023   </vt:lpstr>
      <vt:lpstr>Tuesday, June 13, 2023</vt:lpstr>
      <vt:lpstr>Tuesday, June 13, 2023   (Breakout Session) </vt:lpstr>
      <vt:lpstr>Tuesday, June 13, 2023   (Breakout Session) </vt:lpstr>
      <vt:lpstr>Tuesday, June 13, 2023   (Breakout Session) </vt:lpstr>
      <vt:lpstr>Tuesday, June 13, 2023   (Breakout Session) </vt:lpstr>
      <vt:lpstr>Tuesday, June 13, 2023</vt:lpstr>
      <vt:lpstr>Additional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Nevada Superintendent’s Academy</dc:title>
  <dc:creator>Susan Keema</dc:creator>
  <cp:lastModifiedBy>Susan Keema</cp:lastModifiedBy>
  <cp:revision>61</cp:revision>
  <cp:lastPrinted>2023-02-28T23:54:27Z</cp:lastPrinted>
  <dcterms:created xsi:type="dcterms:W3CDTF">2022-03-01T23:04:24Z</dcterms:created>
  <dcterms:modified xsi:type="dcterms:W3CDTF">2023-05-28T02:43:40Z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